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9" r:id="rId5"/>
    <p:sldMasterId id="214748368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4E97B5D-E8CF-4732-97EB-401AEFD46584}">
  <a:tblStyle styleId="{24E97B5D-E8CF-4732-97EB-401AEFD4658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F0FF"/>
          </a:solidFill>
        </a:fill>
      </a:tcStyle>
    </a:wholeTbl>
    <a:band1H>
      <a:tcTxStyle b="off" i="off"/>
      <a:tcStyle>
        <a:fill>
          <a:solidFill>
            <a:srgbClr val="CAE0FF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E0FF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9b287f039_2_1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g249b287f039_2_149:notes"/>
          <p:cNvSpPr/>
          <p:nvPr>
            <p:ph idx="2" type="sldImg"/>
          </p:nvPr>
        </p:nvSpPr>
        <p:spPr>
          <a:xfrm>
            <a:off x="729609" y="1143000"/>
            <a:ext cx="5398781" cy="308579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9b287f039_2_1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g249b287f039_2_156:notes"/>
          <p:cNvSpPr/>
          <p:nvPr>
            <p:ph idx="2" type="sldImg"/>
          </p:nvPr>
        </p:nvSpPr>
        <p:spPr>
          <a:xfrm>
            <a:off x="729609" y="1143000"/>
            <a:ext cx="5398781" cy="308579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49b287f039_2_1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g249b287f039_2_162:notes"/>
          <p:cNvSpPr/>
          <p:nvPr>
            <p:ph idx="2" type="sldImg"/>
          </p:nvPr>
        </p:nvSpPr>
        <p:spPr>
          <a:xfrm>
            <a:off x="729609" y="1143000"/>
            <a:ext cx="5398781" cy="308579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962bf1573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g2962bf15730_0_0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962bf1573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962bf1573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e80b5c521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g1e80b5c5217_0_0:notes"/>
          <p:cNvSpPr/>
          <p:nvPr>
            <p:ph idx="2" type="sldImg"/>
          </p:nvPr>
        </p:nvSpPr>
        <p:spPr>
          <a:xfrm>
            <a:off x="729609" y="1143000"/>
            <a:ext cx="5398800" cy="3085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322915" y="1348402"/>
            <a:ext cx="9422489" cy="3199383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635860" y="1576464"/>
            <a:ext cx="4606672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5330397" y="595715"/>
            <a:ext cx="1788350" cy="1788583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8144558" y="2045153"/>
            <a:ext cx="1353054" cy="1353231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7118747" y="2807456"/>
            <a:ext cx="1833702" cy="1833940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313445"/>
            <a:ext cx="2305376" cy="733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>
            <a:off x="18786" y="211576"/>
            <a:ext cx="9144000" cy="2050104"/>
          </a:xfrm>
          <a:custGeom>
            <a:rect b="b" l="l" r="r" t="t"/>
            <a:pathLst>
              <a:path extrusionOk="0" h="5466945" w="24387176">
                <a:moveTo>
                  <a:pt x="0" y="0"/>
                </a:moveTo>
                <a:lnTo>
                  <a:pt x="21570558" y="0"/>
                </a:lnTo>
                <a:lnTo>
                  <a:pt x="21515138" y="41442"/>
                </a:lnTo>
                <a:cubicBezTo>
                  <a:pt x="21097466" y="386136"/>
                  <a:pt x="20831244" y="907783"/>
                  <a:pt x="20831244" y="1491610"/>
                </a:cubicBezTo>
                <a:cubicBezTo>
                  <a:pt x="20831244" y="2529525"/>
                  <a:pt x="21672640" y="3370921"/>
                  <a:pt x="22710556" y="3370921"/>
                </a:cubicBezTo>
                <a:cubicBezTo>
                  <a:pt x="23424124" y="3370921"/>
                  <a:pt x="24044804" y="2973230"/>
                  <a:pt x="24363046" y="2387401"/>
                </a:cubicBezTo>
                <a:lnTo>
                  <a:pt x="24387176" y="2337309"/>
                </a:lnTo>
                <a:lnTo>
                  <a:pt x="24387176" y="5466945"/>
                </a:lnTo>
                <a:lnTo>
                  <a:pt x="0" y="5466945"/>
                </a:lnTo>
                <a:close/>
              </a:path>
            </a:pathLst>
          </a:custGeom>
          <a:solidFill>
            <a:schemeClr val="lt1">
              <a:alpha val="72549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628650" y="273844"/>
            <a:ext cx="70751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322915" y="1348402"/>
            <a:ext cx="9422489" cy="3199383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6"/>
          <p:cNvSpPr txBox="1"/>
          <p:nvPr>
            <p:ph type="ctrTitle"/>
          </p:nvPr>
        </p:nvSpPr>
        <p:spPr>
          <a:xfrm>
            <a:off x="635860" y="1576464"/>
            <a:ext cx="4606672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7" name="Google Shape;77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6068074" y="3379961"/>
            <a:ext cx="1221467" cy="1221626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7993997" y="1659428"/>
            <a:ext cx="1353054" cy="1353231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6659975" y="1971391"/>
            <a:ext cx="2218779" cy="2219068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6182918" y="131681"/>
            <a:ext cx="2496660" cy="24969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51327" y="340058"/>
            <a:ext cx="1959842" cy="203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/>
          <p:nvPr/>
        </p:nvSpPr>
        <p:spPr>
          <a:xfrm>
            <a:off x="322915" y="1348402"/>
            <a:ext cx="9422489" cy="3199383"/>
          </a:xfrm>
          <a:custGeom>
            <a:rect b="b" l="l" r="r" t="t"/>
            <a:pathLst>
              <a:path extrusionOk="0" h="8531688" w="25129909">
                <a:moveTo>
                  <a:pt x="570174" y="0"/>
                </a:moveTo>
                <a:lnTo>
                  <a:pt x="15632987" y="0"/>
                </a:lnTo>
                <a:lnTo>
                  <a:pt x="15628709" y="84726"/>
                </a:lnTo>
                <a:cubicBezTo>
                  <a:pt x="15628709" y="1923455"/>
                  <a:pt x="17119293" y="3414040"/>
                  <a:pt x="18958023" y="3414040"/>
                </a:cubicBezTo>
                <a:cubicBezTo>
                  <a:pt x="20796753" y="3414040"/>
                  <a:pt x="22287337" y="1923455"/>
                  <a:pt x="22287337" y="84726"/>
                </a:cubicBezTo>
                <a:lnTo>
                  <a:pt x="22283059" y="0"/>
                </a:lnTo>
                <a:lnTo>
                  <a:pt x="24559737" y="0"/>
                </a:lnTo>
                <a:cubicBezTo>
                  <a:pt x="24874633" y="0"/>
                  <a:pt x="25129909" y="255275"/>
                  <a:pt x="25129909" y="570173"/>
                </a:cubicBezTo>
                <a:lnTo>
                  <a:pt x="25129909" y="7961515"/>
                </a:lnTo>
                <a:cubicBezTo>
                  <a:pt x="25129909" y="8276413"/>
                  <a:pt x="24874633" y="8531688"/>
                  <a:pt x="24559737" y="8531688"/>
                </a:cubicBezTo>
                <a:lnTo>
                  <a:pt x="570174" y="8531688"/>
                </a:lnTo>
                <a:cubicBezTo>
                  <a:pt x="255275" y="8531688"/>
                  <a:pt x="0" y="8276413"/>
                  <a:pt x="0" y="7961515"/>
                </a:cubicBezTo>
                <a:lnTo>
                  <a:pt x="0" y="570173"/>
                </a:lnTo>
                <a:cubicBezTo>
                  <a:pt x="0" y="255275"/>
                  <a:pt x="255275" y="0"/>
                  <a:pt x="570174" y="0"/>
                </a:cubicBezTo>
                <a:close/>
              </a:path>
            </a:pathLst>
          </a:custGeom>
          <a:solidFill>
            <a:schemeClr val="accent1">
              <a:alpha val="89411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7"/>
          <p:cNvSpPr txBox="1"/>
          <p:nvPr>
            <p:ph type="ctrTitle"/>
          </p:nvPr>
        </p:nvSpPr>
        <p:spPr>
          <a:xfrm>
            <a:off x="635860" y="1576464"/>
            <a:ext cx="4606672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9" name="Google Shape;8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1327" y="342520"/>
            <a:ext cx="1959842" cy="203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628650" y="273844"/>
            <a:ext cx="7091944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623888" y="1282304"/>
            <a:ext cx="5225645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51327" y="298071"/>
            <a:ext cx="1959842" cy="203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>
            <p:ph type="title"/>
          </p:nvPr>
        </p:nvSpPr>
        <p:spPr>
          <a:xfrm>
            <a:off x="623888" y="1282304"/>
            <a:ext cx="5491163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51327" y="298071"/>
            <a:ext cx="1959842" cy="203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628650" y="273844"/>
            <a:ext cx="7222038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15" name="Google Shape;115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16" name="Google Shape;116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629841" y="273844"/>
            <a:ext cx="7143879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1" name="Google Shape;121;p22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3" name="Google Shape;123;p22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628650" y="273844"/>
            <a:ext cx="7159064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8209" y="273844"/>
            <a:ext cx="914281" cy="94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 2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/>
          <p:nvPr/>
        </p:nvSpPr>
        <p:spPr>
          <a:xfrm>
            <a:off x="322915" y="1348402"/>
            <a:ext cx="9422489" cy="3199383"/>
          </a:xfrm>
          <a:prstGeom prst="roundRect">
            <a:avLst>
              <a:gd fmla="val 6683" name="adj"/>
            </a:avLst>
          </a:prstGeom>
          <a:solidFill>
            <a:schemeClr val="accent1">
              <a:alpha val="89411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5"/>
          <p:cNvSpPr txBox="1"/>
          <p:nvPr>
            <p:ph type="ctrTitle"/>
          </p:nvPr>
        </p:nvSpPr>
        <p:spPr>
          <a:xfrm>
            <a:off x="635860" y="1576464"/>
            <a:ext cx="4606672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1" name="Google Shape;141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313445"/>
            <a:ext cx="2305376" cy="73352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/>
          <p:nvPr/>
        </p:nvSpPr>
        <p:spPr>
          <a:xfrm>
            <a:off x="5330397" y="595715"/>
            <a:ext cx="1788350" cy="1788583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5"/>
          <p:cNvSpPr/>
          <p:nvPr/>
        </p:nvSpPr>
        <p:spPr>
          <a:xfrm>
            <a:off x="8144558" y="2045153"/>
            <a:ext cx="1353054" cy="1353231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5"/>
          <p:cNvSpPr/>
          <p:nvPr/>
        </p:nvSpPr>
        <p:spPr>
          <a:xfrm>
            <a:off x="7118747" y="2807456"/>
            <a:ext cx="1833702" cy="1833940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 2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/>
          <p:nvPr/>
        </p:nvSpPr>
        <p:spPr>
          <a:xfrm>
            <a:off x="0" y="211576"/>
            <a:ext cx="9144000" cy="2050104"/>
          </a:xfrm>
          <a:prstGeom prst="rect">
            <a:avLst/>
          </a:prstGeom>
          <a:solidFill>
            <a:schemeClr val="lt1">
              <a:alpha val="72549"/>
            </a:schemeClr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58" name="Google Shape;158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59" name="Google Shape;159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64" name="Google Shape;164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313445"/>
            <a:ext cx="2305376" cy="733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 2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5" y="0"/>
            <a:ext cx="9142810" cy="514283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Arial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70" name="Google Shape;170;p29"/>
          <p:cNvSpPr txBox="1"/>
          <p:nvPr>
            <p:ph idx="1" type="body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1" name="Google Shape;171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72" name="Google Shape;172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77" name="Google Shape;177;p30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78" name="Google Shape;178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83" name="Google Shape;183;p31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4" name="Google Shape;184;p31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85" name="Google Shape;185;p31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1" sz="13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6" name="Google Shape;186;p31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73050" lvl="0" marL="45720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1pPr>
            <a:lvl2pPr indent="-273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2pPr>
            <a:lvl3pPr indent="-273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3pPr>
            <a:lvl4pPr indent="-273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4pPr>
            <a:lvl5pPr indent="-273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5pPr>
            <a:lvl6pPr indent="-2730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6pPr>
            <a:lvl7pPr indent="-2730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7pPr>
            <a:lvl8pPr indent="-2730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8pPr>
            <a:lvl9pPr indent="-2730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Char char="•"/>
              <a:defRPr/>
            </a:lvl9pPr>
          </a:lstStyle>
          <a:p/>
        </p:txBody>
      </p:sp>
      <p:sp>
        <p:nvSpPr>
          <p:cNvPr id="187" name="Google Shape;187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88" name="Google Shape;188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92" name="Google Shape;192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93" name="Google Shape;193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4" name="Google Shape;19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"/>
              <a:buNone/>
              <a:defRPr/>
            </a:lvl9pPr>
          </a:lstStyle>
          <a:p/>
        </p:txBody>
      </p:sp>
      <p:sp>
        <p:nvSpPr>
          <p:cNvPr id="197" name="Google Shape;197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733410"/>
            <a:ext cx="1073301" cy="341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s://payments.mifos.org/" TargetMode="External"/><Relationship Id="rId6" Type="http://schemas.openxmlformats.org/officeDocument/2006/relationships/hyperlink" Target="https://github.com/pm4ml" TargetMode="External"/><Relationship Id="rId7" Type="http://schemas.openxmlformats.org/officeDocument/2006/relationships/image" Target="../media/image7.png"/><Relationship Id="rId8" Type="http://schemas.openxmlformats.org/officeDocument/2006/relationships/hyperlink" Target="https://github.com/mojaloop/sdk-scheme-adapter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mailto:james.bush@mojaloop.io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ctrTitle"/>
          </p:nvPr>
        </p:nvSpPr>
        <p:spPr>
          <a:xfrm>
            <a:off x="635860" y="1582275"/>
            <a:ext cx="5470847" cy="1694853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</a:pPr>
            <a:r>
              <a:rPr lang="en"/>
              <a:t>PI-22 Review</a:t>
            </a:r>
            <a:endParaRPr/>
          </a:p>
        </p:txBody>
      </p:sp>
      <p:sp>
        <p:nvSpPr>
          <p:cNvPr id="204" name="Google Shape;204;p34"/>
          <p:cNvSpPr txBox="1"/>
          <p:nvPr>
            <p:ph idx="1" type="subTitle"/>
          </p:nvPr>
        </p:nvSpPr>
        <p:spPr>
          <a:xfrm>
            <a:off x="635860" y="3490795"/>
            <a:ext cx="5378395" cy="86637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/>
              <a:t>Participation Tools: Progress Assessment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/>
              <a:t>Lusaka Oct/Nov 2023</a:t>
            </a:r>
            <a:endParaRPr/>
          </a:p>
        </p:txBody>
      </p:sp>
      <p:sp>
        <p:nvSpPr>
          <p:cNvPr id="205" name="Google Shape;205;p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3850" y="502572"/>
            <a:ext cx="1201274" cy="1056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628650" y="273844"/>
            <a:ext cx="70751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/>
              <a:t>Workstream Update</a:t>
            </a:r>
            <a:endParaRPr/>
          </a:p>
        </p:txBody>
      </p:sp>
      <p:graphicFrame>
        <p:nvGraphicFramePr>
          <p:cNvPr id="212" name="Google Shape;212;p35"/>
          <p:cNvGraphicFramePr/>
          <p:nvPr/>
        </p:nvGraphicFramePr>
        <p:xfrm>
          <a:off x="570506" y="1537219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{24E97B5D-E8CF-4732-97EB-401AEFD46584}</a:tableStyleId>
              </a:tblPr>
              <a:tblGrid>
                <a:gridCol w="2020500"/>
                <a:gridCol w="5866325"/>
              </a:tblGrid>
              <a:tr h="284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Workstream Name:</a:t>
                      </a:r>
                      <a:endParaRPr sz="300" u="none" cap="none" strike="noStrike"/>
                    </a:p>
                  </a:txBody>
                  <a:tcPr marT="17150" marB="17150" marR="34300" marL="3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Was “Payment Manager Adoption”. Changed to “Participation Tools”.</a:t>
                      </a:r>
                      <a:endParaRPr sz="1200" u="none" cap="none" strike="noStrike"/>
                    </a:p>
                  </a:txBody>
                  <a:tcPr marT="17150" marB="17150" marR="34300" marL="34300"/>
                </a:tc>
              </a:tr>
              <a:tr h="245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Roadmap Pillar:</a:t>
                      </a:r>
                      <a:endParaRPr sz="300" u="none" cap="none" strike="noStrike"/>
                    </a:p>
                  </a:txBody>
                  <a:tcPr marT="17150" marB="17150" marR="34300" marL="3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Pillar 1: Make adoption easier</a:t>
                      </a:r>
                      <a:endParaRPr sz="1200" u="none" cap="none" strike="noStrike"/>
                    </a:p>
                  </a:txBody>
                  <a:tcPr marT="17150" marB="17150" marR="34300" marL="34300"/>
                </a:tc>
              </a:tr>
              <a:tr h="297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Lead:</a:t>
                      </a:r>
                      <a:endParaRPr sz="300" u="none" cap="none" strike="noStrike"/>
                    </a:p>
                  </a:txBody>
                  <a:tcPr marT="17150" marB="17150" marR="34300" marL="3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James Bush</a:t>
                      </a:r>
                      <a:endParaRPr sz="1200" u="none" cap="none" strike="noStrike"/>
                    </a:p>
                  </a:txBody>
                  <a:tcPr marT="17150" marB="17150" marR="34300" marL="34300"/>
                </a:tc>
              </a:tr>
              <a:tr h="432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Workstream Objectives:</a:t>
                      </a:r>
                      <a:endParaRPr sz="300" u="none" cap="none" strike="noStrike"/>
                    </a:p>
                  </a:txBody>
                  <a:tcPr marT="17150" marB="17150" marR="34300" marL="34300"/>
                </a:tc>
                <a:tc>
                  <a:txBody>
                    <a:bodyPr/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1200"/>
                        <a:t>Foster a vibrant and diverse set of open-source participation tools which remove or reduce barriers to DFSP participation in Mojaloop schemes.</a:t>
                      </a:r>
                      <a:endParaRPr sz="1200"/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1200"/>
                        <a:t>Re-state and clarify the need, and high level requirements, for participation tools in order to encourage community contributions in this area</a:t>
                      </a:r>
                      <a:endParaRPr sz="1200"/>
                    </a:p>
                  </a:txBody>
                  <a:tcPr marT="17150" marB="17150" marR="34300" marL="34300"/>
                </a:tc>
              </a:tr>
              <a:tr h="432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Progress Against Objectives:</a:t>
                      </a:r>
                      <a:endParaRPr sz="300" u="none" cap="none" strike="noStrike"/>
                    </a:p>
                  </a:txBody>
                  <a:tcPr marT="17150" marB="17150" marR="34300" marL="34300"/>
                </a:tc>
                <a:tc>
                  <a:txBody>
                    <a:bodyPr/>
                    <a:lstStyle/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1200"/>
                        <a:t>Workstream re-purposed and restarted</a:t>
                      </a:r>
                      <a:endParaRPr sz="1200"/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1200"/>
                        <a:t>Requirements gathering in progress</a:t>
                      </a:r>
                      <a:endParaRPr sz="1200"/>
                    </a:p>
                    <a:p>
                      <a:pPr indent="-3048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AutoNum type="arabicPeriod"/>
                      </a:pPr>
                      <a:r>
                        <a:rPr lang="en" sz="1200"/>
                        <a:t>Landscape mapping in progress</a:t>
                      </a:r>
                      <a:endParaRPr sz="1200"/>
                    </a:p>
                  </a:txBody>
                  <a:tcPr marT="17150" marB="17150" marR="34300" marL="34300"/>
                </a:tc>
              </a:tr>
              <a:tr h="432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Roadblocks:</a:t>
                      </a:r>
                      <a:endParaRPr sz="300" u="none" cap="none" strike="noStrike"/>
                    </a:p>
                  </a:txBody>
                  <a:tcPr marT="17150" marB="17150" marR="34300" marL="3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Resource limitations: </a:t>
                      </a:r>
                      <a:r>
                        <a:rPr lang="en" sz="1200"/>
                        <a:t>Committed resources from community and adopters.</a:t>
                      </a:r>
                      <a:endParaRPr sz="1200" u="none" cap="none" strike="noStrike"/>
                    </a:p>
                  </a:txBody>
                  <a:tcPr marT="17150" marB="17150" marR="34300" marL="34300"/>
                </a:tc>
              </a:tr>
              <a:tr h="432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 u="none" cap="none" strike="noStrike"/>
                        <a:t>Support Needed:</a:t>
                      </a:r>
                      <a:endParaRPr sz="300" u="none" cap="none" strike="noStrike"/>
                    </a:p>
                  </a:txBody>
                  <a:tcPr marT="17150" marB="17150" marR="34300" marL="343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200"/>
                        <a:t>Product input from community members and/or adopters e.g. hub/switch operators, DFSPs (both technical and business focused input)</a:t>
                      </a:r>
                      <a:endParaRPr sz="1200" u="none" cap="none" strike="noStrike"/>
                    </a:p>
                  </a:txBody>
                  <a:tcPr marT="17150" marB="17150" marR="34300" marL="34300"/>
                </a:tc>
              </a:tr>
            </a:tbl>
          </a:graphicData>
        </a:graphic>
      </p:graphicFrame>
      <p:sp>
        <p:nvSpPr>
          <p:cNvPr id="213" name="Google Shape;213;p3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628650" y="273844"/>
            <a:ext cx="70751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/>
              <a:t>Current Areas of Focus</a:t>
            </a:r>
            <a:endParaRPr/>
          </a:p>
        </p:txBody>
      </p:sp>
      <p:sp>
        <p:nvSpPr>
          <p:cNvPr id="219" name="Google Shape;219;p36"/>
          <p:cNvSpPr txBox="1"/>
          <p:nvPr>
            <p:ph idx="1" type="body"/>
          </p:nvPr>
        </p:nvSpPr>
        <p:spPr>
          <a:xfrm>
            <a:off x="628650" y="1202550"/>
            <a:ext cx="7886700" cy="3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Business related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 sz="1400"/>
              <a:t>Regulation</a:t>
            </a:r>
            <a:endParaRPr sz="14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Need to prove compliance</a:t>
            </a:r>
            <a:endParaRPr sz="1400"/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Record keeping</a:t>
            </a:r>
            <a:endParaRPr sz="1400"/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Reporting</a:t>
            </a:r>
            <a:endParaRPr sz="14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Meeting the requirements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 sz="1400"/>
              <a:t>Use-case Support e.g. bulk, 3PPI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 sz="1400"/>
              <a:t>Costs</a:t>
            </a:r>
            <a:endParaRPr sz="14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Connection setup</a:t>
            </a:r>
            <a:endParaRPr sz="14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Connection maintenance</a:t>
            </a:r>
            <a:endParaRPr sz="14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Business ops</a:t>
            </a:r>
            <a:endParaRPr sz="1400"/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Reconciliation</a:t>
            </a:r>
            <a:endParaRPr sz="1400"/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Customer support </a:t>
            </a:r>
            <a:endParaRPr sz="1400"/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Troubleshooting</a:t>
            </a:r>
            <a:endParaRPr sz="1600"/>
          </a:p>
        </p:txBody>
      </p:sp>
      <p:sp>
        <p:nvSpPr>
          <p:cNvPr id="220" name="Google Shape;220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36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/>
              <a:t>Current Areas of Focus</a:t>
            </a:r>
            <a:endParaRPr/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628650" y="1202550"/>
            <a:ext cx="7886700" cy="3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  b.    </a:t>
            </a:r>
            <a:r>
              <a:rPr lang="en" sz="1400"/>
              <a:t>Technical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 sz="1400"/>
              <a:t>System integration</a:t>
            </a:r>
            <a:endParaRPr sz="14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API complexity and Use-case support e.g. bulk, 3PPI</a:t>
            </a:r>
            <a:endParaRPr sz="14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Security</a:t>
            </a:r>
            <a:endParaRPr sz="1400"/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Key management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 sz="1400"/>
              <a:t>Ongoing operations</a:t>
            </a:r>
            <a:endParaRPr sz="14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Monitoring and corrective actions</a:t>
            </a:r>
            <a:endParaRPr sz="1400"/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Hardware</a:t>
            </a:r>
            <a:endParaRPr sz="1400"/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Software</a:t>
            </a:r>
            <a:endParaRPr sz="1400"/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Connectivity</a:t>
            </a:r>
            <a:endParaRPr sz="14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Data archiving (compliance)</a:t>
            </a:r>
            <a:endParaRPr sz="1400"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Security</a:t>
            </a:r>
            <a:endParaRPr sz="1400"/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Key management</a:t>
            </a:r>
            <a:endParaRPr sz="1400"/>
          </a:p>
          <a:p>
            <a: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sz="1400"/>
              <a:t>Intrusion detection</a:t>
            </a:r>
            <a:endParaRPr sz="1400"/>
          </a:p>
        </p:txBody>
      </p:sp>
      <p:sp>
        <p:nvSpPr>
          <p:cNvPr id="228" name="Google Shape;228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Landscape</a:t>
            </a:r>
            <a:endParaRPr/>
          </a:p>
        </p:txBody>
      </p:sp>
      <p:pic>
        <p:nvPicPr>
          <p:cNvPr id="234" name="Google Shape;23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000" y="1389075"/>
            <a:ext cx="909725" cy="9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0475" y="1324512"/>
            <a:ext cx="1151300" cy="11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8"/>
          <p:cNvSpPr txBox="1"/>
          <p:nvPr/>
        </p:nvSpPr>
        <p:spPr>
          <a:xfrm>
            <a:off x="589675" y="2375975"/>
            <a:ext cx="28329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Payment Hub Enterprise Edition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(PHEE)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https://payments.mifos.org/</a:t>
            </a:r>
            <a:endParaRPr/>
          </a:p>
        </p:txBody>
      </p:sp>
      <p:sp>
        <p:nvSpPr>
          <p:cNvPr id="237" name="Google Shape;237;p38"/>
          <p:cNvSpPr txBox="1"/>
          <p:nvPr/>
        </p:nvSpPr>
        <p:spPr>
          <a:xfrm>
            <a:off x="5075413" y="2367950"/>
            <a:ext cx="3084900" cy="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Payment Manager for Mojaloop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(PM4ML)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https://github.com/pm4ml</a:t>
            </a:r>
            <a:endParaRPr/>
          </a:p>
        </p:txBody>
      </p:sp>
      <p:pic>
        <p:nvPicPr>
          <p:cNvPr id="238" name="Google Shape;238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61125" y="3577700"/>
            <a:ext cx="1642600" cy="53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 txBox="1"/>
          <p:nvPr/>
        </p:nvSpPr>
        <p:spPr>
          <a:xfrm>
            <a:off x="1768425" y="4059125"/>
            <a:ext cx="50280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Mojaloop SDK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(Mojaloop Connector)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https://github.com/mojaloop/sdk-scheme-adapter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>
            <p:ph type="title"/>
          </p:nvPr>
        </p:nvSpPr>
        <p:spPr>
          <a:xfrm>
            <a:off x="628650" y="273844"/>
            <a:ext cx="70752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Arial"/>
              <a:buNone/>
            </a:pPr>
            <a:r>
              <a:rPr lang="en"/>
              <a:t>Reach out to participate</a:t>
            </a:r>
            <a:endParaRPr/>
          </a:p>
        </p:txBody>
      </p:sp>
      <p:sp>
        <p:nvSpPr>
          <p:cNvPr id="245" name="Google Shape;245;p39"/>
          <p:cNvSpPr txBox="1"/>
          <p:nvPr>
            <p:ph idx="1" type="body"/>
          </p:nvPr>
        </p:nvSpPr>
        <p:spPr>
          <a:xfrm>
            <a:off x="407900" y="1466325"/>
            <a:ext cx="40596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Email: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james.bush@mojaloop.io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Mojaloop Slack: </a:t>
            </a:r>
            <a:r>
              <a:rPr lang="en" sz="1800">
                <a:solidFill>
                  <a:srgbClr val="3C78D8"/>
                </a:solidFill>
              </a:rPr>
              <a:t>@James Bush</a:t>
            </a:r>
            <a:endParaRPr sz="1800"/>
          </a:p>
        </p:txBody>
      </p:sp>
      <p:sp>
        <p:nvSpPr>
          <p:cNvPr id="246" name="Google Shape;246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Google Shape;24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3200" y="1810100"/>
            <a:ext cx="3339574" cy="256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484" y="2898550"/>
            <a:ext cx="3586426" cy="203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